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71" r:id="rId10"/>
    <p:sldId id="272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8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92E-1C8C-4B29-8829-A55029544140}" type="datetimeFigureOut">
              <a:rPr lang="pt-BR" smtClean="0"/>
              <a:pPr/>
              <a:t>24/01/2018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876-0178-42F6-8C52-4B917CD93F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92E-1C8C-4B29-8829-A55029544140}" type="datetimeFigureOut">
              <a:rPr lang="pt-BR" smtClean="0"/>
              <a:pPr/>
              <a:t>24/01/2018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876-0178-42F6-8C52-4B917CD93F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92E-1C8C-4B29-8829-A55029544140}" type="datetimeFigureOut">
              <a:rPr lang="pt-BR" smtClean="0"/>
              <a:pPr/>
              <a:t>24/01/2018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876-0178-42F6-8C52-4B917CD93F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92E-1C8C-4B29-8829-A55029544140}" type="datetimeFigureOut">
              <a:rPr lang="pt-BR" smtClean="0"/>
              <a:pPr/>
              <a:t>24/01/2018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876-0178-42F6-8C52-4B917CD93F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92E-1C8C-4B29-8829-A55029544140}" type="datetimeFigureOut">
              <a:rPr lang="pt-BR" smtClean="0"/>
              <a:pPr/>
              <a:t>24/01/2018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876-0178-42F6-8C52-4B917CD93F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92E-1C8C-4B29-8829-A55029544140}" type="datetimeFigureOut">
              <a:rPr lang="pt-BR" smtClean="0"/>
              <a:pPr/>
              <a:t>24/01/2018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876-0178-42F6-8C52-4B917CD93F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92E-1C8C-4B29-8829-A55029544140}" type="datetimeFigureOut">
              <a:rPr lang="pt-BR" smtClean="0"/>
              <a:pPr/>
              <a:t>24/01/2018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876-0178-42F6-8C52-4B917CD93F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92E-1C8C-4B29-8829-A55029544140}" type="datetimeFigureOut">
              <a:rPr lang="pt-BR" smtClean="0"/>
              <a:pPr/>
              <a:t>24/01/2018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876-0178-42F6-8C52-4B917CD93F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92E-1C8C-4B29-8829-A55029544140}" type="datetimeFigureOut">
              <a:rPr lang="pt-BR" smtClean="0"/>
              <a:pPr/>
              <a:t>24/01/2018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876-0178-42F6-8C52-4B917CD93F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92E-1C8C-4B29-8829-A55029544140}" type="datetimeFigureOut">
              <a:rPr lang="pt-BR" smtClean="0"/>
              <a:pPr/>
              <a:t>24/01/2018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876-0178-42F6-8C52-4B917CD93F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92E-1C8C-4B29-8829-A55029544140}" type="datetimeFigureOut">
              <a:rPr lang="pt-BR" smtClean="0"/>
              <a:pPr/>
              <a:t>24/01/2018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876-0178-42F6-8C52-4B917CD93F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7B92E-1C8C-4B29-8829-A55029544140}" type="datetimeFigureOut">
              <a:rPr lang="pt-BR" smtClean="0"/>
              <a:pPr/>
              <a:t>24/01/2018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84876-0178-42F6-8C52-4B917CD93F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Imagem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428868"/>
            <a:ext cx="8572560" cy="368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500034" y="5214950"/>
            <a:ext cx="5786478" cy="10496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rtl="0"/>
            <a:r>
              <a:rPr lang="pt-BR" sz="3600" kern="10" spc="0" dirty="0" smtClean="0">
                <a:ln w="31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lgerian"/>
              </a:rPr>
              <a:t>Filhos da Terra</a:t>
            </a:r>
            <a:endParaRPr lang="pt-BR" sz="3600" kern="10" spc="0" dirty="0">
              <a:ln w="3175">
                <a:solidFill>
                  <a:srgbClr val="C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lgerian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9766" y="0"/>
            <a:ext cx="9114235" cy="6858000"/>
            <a:chOff x="29766" y="0"/>
            <a:chExt cx="9114235" cy="6858000"/>
          </a:xfrm>
        </p:grpSpPr>
        <p:pic>
          <p:nvPicPr>
            <p:cNvPr id="5" name="Imagem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404" y="0"/>
              <a:ext cx="2018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m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67" y="214290"/>
              <a:ext cx="911423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m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0"/>
              <a:ext cx="2018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m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66" y="6429396"/>
              <a:ext cx="911423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5" y="515937"/>
            <a:ext cx="8143932" cy="1912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500042"/>
            <a:ext cx="8072494" cy="5715040"/>
          </a:xfrm>
          <a:prstGeom prst="rect">
            <a:avLst/>
          </a:prstGeom>
          <a:noFill/>
        </p:spPr>
      </p:pic>
      <p:grpSp>
        <p:nvGrpSpPr>
          <p:cNvPr id="4" name="Grupo 3"/>
          <p:cNvGrpSpPr/>
          <p:nvPr/>
        </p:nvGrpSpPr>
        <p:grpSpPr>
          <a:xfrm>
            <a:off x="29766" y="0"/>
            <a:ext cx="9114235" cy="6858000"/>
            <a:chOff x="29766" y="0"/>
            <a:chExt cx="9114235" cy="6858000"/>
          </a:xfrm>
        </p:grpSpPr>
        <p:grpSp>
          <p:nvGrpSpPr>
            <p:cNvPr id="5" name="Grupo 3"/>
            <p:cNvGrpSpPr/>
            <p:nvPr/>
          </p:nvGrpSpPr>
          <p:grpSpPr>
            <a:xfrm>
              <a:off x="29766" y="0"/>
              <a:ext cx="9114235" cy="6858000"/>
              <a:chOff x="29766" y="0"/>
              <a:chExt cx="9114235" cy="6858000"/>
            </a:xfrm>
          </p:grpSpPr>
          <p:pic>
            <p:nvPicPr>
              <p:cNvPr id="7" name="Imagem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715404" y="0"/>
                <a:ext cx="201853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Imagem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767" y="214290"/>
                <a:ext cx="9114234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Imagem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4282" y="0"/>
                <a:ext cx="201853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Imagem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766" y="6429396"/>
                <a:ext cx="9114234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Imagem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86512" y="5385237"/>
              <a:ext cx="2261428" cy="97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9766" y="0"/>
            <a:ext cx="9114235" cy="6858000"/>
            <a:chOff x="29766" y="0"/>
            <a:chExt cx="9114235" cy="6858000"/>
          </a:xfrm>
        </p:grpSpPr>
        <p:pic>
          <p:nvPicPr>
            <p:cNvPr id="5" name="Imagem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404" y="0"/>
              <a:ext cx="2018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7" y="214290"/>
              <a:ext cx="911423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m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0"/>
              <a:ext cx="2018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m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6" y="6429396"/>
              <a:ext cx="911423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upo 18"/>
          <p:cNvGrpSpPr/>
          <p:nvPr/>
        </p:nvGrpSpPr>
        <p:grpSpPr>
          <a:xfrm>
            <a:off x="642910" y="642918"/>
            <a:ext cx="7964133" cy="5576920"/>
            <a:chOff x="642910" y="642918"/>
            <a:chExt cx="7964133" cy="5576920"/>
          </a:xfrm>
        </p:grpSpPr>
        <p:pic>
          <p:nvPicPr>
            <p:cNvPr id="2050" name="Imagem 12" descr="Timbre Iracem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10" y="642918"/>
              <a:ext cx="3143250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Imagem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8662" y="3071810"/>
              <a:ext cx="3143272" cy="1445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Imagem 1" descr="http://sphotos-e.ak.fbcdn.net/hphotos-ak-frc3/972327_378923075546222_1734065234_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6578" y="857232"/>
              <a:ext cx="1820465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Imagem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7224" y="5000636"/>
              <a:ext cx="3357586" cy="1163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Imagem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00562" y="5143512"/>
              <a:ext cx="4071940" cy="1076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Imagem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86380" y="3214686"/>
              <a:ext cx="2760662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" name="WordArt 8"/>
            <p:cNvSpPr>
              <a:spLocks noChangeArrowheads="1" noChangeShapeType="1" noTextEdit="1"/>
            </p:cNvSpPr>
            <p:nvPr/>
          </p:nvSpPr>
          <p:spPr bwMode="auto">
            <a:xfrm rot="32400000" flipH="1" flipV="1">
              <a:off x="714348" y="2209794"/>
              <a:ext cx="2809875" cy="5048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pt-BR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Baskerville Old Face"/>
                </a:rPr>
                <a:t>SECRETARIA DE</a:t>
              </a:r>
            </a:p>
            <a:p>
              <a:pPr algn="ctr" rtl="0"/>
              <a:r>
                <a:rPr lang="pt-BR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Baskerville Old Face"/>
                </a:rPr>
                <a:t>ASSISTÊNCIA SOCIAL</a:t>
              </a:r>
              <a:endParaRPr lang="pt-B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Baskerville Old Face"/>
              </a:endParaRPr>
            </a:p>
          </p:txBody>
        </p:sp>
        <p:sp>
          <p:nvSpPr>
            <p:cNvPr id="2057" name="WordArt 9"/>
            <p:cNvSpPr>
              <a:spLocks noChangeArrowheads="1" noChangeShapeType="1" noTextEdit="1"/>
            </p:cNvSpPr>
            <p:nvPr/>
          </p:nvSpPr>
          <p:spPr bwMode="auto">
            <a:xfrm rot="32400000" flipH="1" flipV="1">
              <a:off x="4143372" y="1071546"/>
              <a:ext cx="2298700" cy="5699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pt-BR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Baskerville Old Face"/>
                </a:rPr>
                <a:t>SECRETARIA DA </a:t>
              </a:r>
            </a:p>
            <a:p>
              <a:pPr algn="ctr" rtl="0"/>
              <a:r>
                <a:rPr lang="pt-BR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Baskerville Old Face"/>
                </a:rPr>
                <a:t>CULTURA</a:t>
              </a:r>
              <a:endParaRPr lang="pt-B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Baskerville Old Face"/>
              </a:endParaRPr>
            </a:p>
          </p:txBody>
        </p:sp>
        <p:sp>
          <p:nvSpPr>
            <p:cNvPr id="2058" name="WordArt 10"/>
            <p:cNvSpPr>
              <a:spLocks noChangeArrowheads="1" noChangeShapeType="1" noTextEdit="1"/>
            </p:cNvSpPr>
            <p:nvPr/>
          </p:nvSpPr>
          <p:spPr bwMode="auto">
            <a:xfrm rot="32400000" flipH="1" flipV="1">
              <a:off x="3857620" y="2157407"/>
              <a:ext cx="2943225" cy="6286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pt-BR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Baskerville Old Face"/>
                </a:rPr>
                <a:t>LOJA MAÇÔNICA</a:t>
              </a:r>
            </a:p>
            <a:p>
              <a:pPr algn="ctr" rtl="0"/>
              <a:r>
                <a:rPr lang="pt-BR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Baskerville Old Face"/>
                </a:rPr>
                <a:t>JOSÉ TORRES DE MELO</a:t>
              </a:r>
              <a:endParaRPr lang="pt-B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Baskerville Old Fac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9766" y="0"/>
            <a:ext cx="9114235" cy="6858000"/>
            <a:chOff x="29766" y="0"/>
            <a:chExt cx="9114235" cy="6858000"/>
          </a:xfrm>
        </p:grpSpPr>
        <p:pic>
          <p:nvPicPr>
            <p:cNvPr id="6" name="Imagem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404" y="0"/>
              <a:ext cx="2018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m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7" y="214290"/>
              <a:ext cx="911423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m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0"/>
              <a:ext cx="2018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m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6" y="6429396"/>
              <a:ext cx="911423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Imagem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500702"/>
            <a:ext cx="2261428" cy="97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500042"/>
            <a:ext cx="8032777" cy="928694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b="1" u="sng" dirty="0" smtClean="0"/>
              <a:t>O QUE É O PONTO DE CULTURA?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00034" y="1357298"/>
            <a:ext cx="7929618" cy="48831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PONTOS DE CULTURA “Fortalecimento</a:t>
            </a:r>
            <a:r>
              <a:rPr kumimoji="0" lang="pt-BR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Musical Filhos da Terra” </a:t>
            </a: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são projetos provenientes de entidades da sociedade, de caráter cultural ou com histórico de atividades culturais, legalmente constituídas, sem fins lucrativos, que exploram diferentes meios e linguagens artísticas e lúdicas, a inclusão digital, de forma que potencializem ações e contribuam com a ampliação e garantia de acesso aos meios de fruição, produção e formação cultural.</a:t>
            </a:r>
            <a:endParaRPr kumimoji="0" lang="pt-BR" sz="3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868330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pt-BR" sz="3300" b="1" u="sng" dirty="0" smtClean="0">
                <a:solidFill>
                  <a:schemeClr val="tx2"/>
                </a:solidFill>
              </a:rPr>
              <a:t>O PONTO DE CULTURA “FILHOS DA TERRA” OFERECERÁ QUAIS AÇÕES?</a:t>
            </a:r>
            <a:r>
              <a:rPr lang="pt-BR" b="1" u="sng" dirty="0" smtClean="0">
                <a:solidFill>
                  <a:schemeClr val="tx2"/>
                </a:solidFill>
              </a:rPr>
              <a:t/>
            </a:r>
            <a:br>
              <a:rPr lang="pt-BR" b="1" u="sng" dirty="0" smtClean="0">
                <a:solidFill>
                  <a:schemeClr val="tx2"/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pt-BR" dirty="0" smtClean="0"/>
              <a:t>Área </a:t>
            </a:r>
            <a:r>
              <a:rPr lang="pt-BR" dirty="0"/>
              <a:t>de atuação: MÚSICA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pt-BR" sz="2100" dirty="0"/>
          </a:p>
          <a:p>
            <a:pPr algn="just">
              <a:lnSpc>
                <a:spcPct val="90000"/>
              </a:lnSpc>
              <a:buNone/>
              <a:defRPr/>
            </a:pPr>
            <a:r>
              <a:rPr lang="pt-BR" dirty="0"/>
              <a:t>A Educação musical deve ocupar lugar de destaque nas escolas do município como fator cultural, como fonte de prazer estético e como capacidade de domínio dos elementos básicos musicais, tais como: altura, duração, timbre e intensidade dos sons, que ainda por ser arte, traz em seu estudo o conhecimento histórico dos povos que dela fizeram o uso e através dela se manifestam até hoje. A música, como as demais artes, é promotora da fraternidade e compreensão entre os jovens e estimuladoras de valores éticos e sociais.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pt-BR" b="1" u="sng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pt-BR" b="1" u="sng" dirty="0" smtClean="0">
                <a:solidFill>
                  <a:schemeClr val="tx2"/>
                </a:solidFill>
              </a:rPr>
              <a:t>1.Oficinas </a:t>
            </a:r>
            <a:r>
              <a:rPr lang="pt-BR" b="1" u="sng" dirty="0">
                <a:solidFill>
                  <a:schemeClr val="tx2"/>
                </a:solidFill>
              </a:rPr>
              <a:t>de Musica, com instrumentos musicais de sopro e percussão.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pt-BR" b="1" u="sng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pt-BR" b="1" u="sng" dirty="0">
                <a:solidFill>
                  <a:schemeClr val="tx2"/>
                </a:solidFill>
              </a:rPr>
              <a:t>2. Curso Básico de Informática</a:t>
            </a:r>
          </a:p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29766" y="0"/>
            <a:ext cx="9114235" cy="6858000"/>
            <a:chOff x="29766" y="0"/>
            <a:chExt cx="9114235" cy="6858000"/>
          </a:xfrm>
        </p:grpSpPr>
        <p:pic>
          <p:nvPicPr>
            <p:cNvPr id="5" name="Imagem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404" y="0"/>
              <a:ext cx="2018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7" y="214290"/>
              <a:ext cx="911423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m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0"/>
              <a:ext cx="2018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m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6" y="6429396"/>
              <a:ext cx="911423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Imagem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429264"/>
            <a:ext cx="2261428" cy="97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/>
              <a:t>A IDÉIA SURGE... E O GOVERNO FINANCIA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t-BR" dirty="0"/>
              <a:t>O projeto tem a iniciativa da Associação Cultural Filhos da Terra, que desde a sua fundação vem desenvolvendo na comunidade local atividades de cunho cultural e artístico. As instituições não conseguem manter efetivamente seus projetos sem parcerias e vendo a necessidade de dar continuidade aos nossos trabalhos de musicalização já existentes, resolvemos enquanto agentes transformadores e pensadores de ações voltadas às crianças e adolescentes, desenvolver esse projeto como atividade extraclasse. Surge então a </a:t>
            </a:r>
            <a:r>
              <a:rPr lang="pt-BR" dirty="0" smtClean="0"/>
              <a:t>‘</a:t>
            </a:r>
            <a:r>
              <a:rPr lang="pt-BR" dirty="0" err="1" smtClean="0"/>
              <a:t>idéia</a:t>
            </a:r>
            <a:r>
              <a:rPr lang="pt-BR" dirty="0" smtClean="0"/>
              <a:t>’, </a:t>
            </a:r>
            <a:r>
              <a:rPr lang="pt-BR" dirty="0"/>
              <a:t>após uma análise entre os associados e simpatizantes de formarmos dois grupos:  </a:t>
            </a:r>
            <a:r>
              <a:rPr lang="pt-BR" b="1" dirty="0" smtClean="0"/>
              <a:t>ORQUESTRAS MIRIM</a:t>
            </a:r>
            <a:r>
              <a:rPr lang="pt-BR" dirty="0" smtClean="0"/>
              <a:t> </a:t>
            </a:r>
            <a:r>
              <a:rPr lang="pt-BR" dirty="0"/>
              <a:t>para as crianças e </a:t>
            </a:r>
            <a:r>
              <a:rPr lang="pt-BR" b="1" dirty="0" smtClean="0"/>
              <a:t>BANDA DE MÚSICA </a:t>
            </a:r>
            <a:r>
              <a:rPr lang="pt-BR" dirty="0" smtClean="0"/>
              <a:t>para </a:t>
            </a:r>
            <a:r>
              <a:rPr lang="pt-BR" dirty="0"/>
              <a:t>os adolescentes, favorecendo aos mesmos capacitação profissional e de qualidade com aulas teóricas e praticas.</a:t>
            </a:r>
          </a:p>
          <a:p>
            <a:pPr>
              <a:buNone/>
            </a:pP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29766" y="0"/>
            <a:ext cx="9114235" cy="6858000"/>
            <a:chOff x="29766" y="0"/>
            <a:chExt cx="9114235" cy="6858000"/>
          </a:xfrm>
        </p:grpSpPr>
        <p:pic>
          <p:nvPicPr>
            <p:cNvPr id="5" name="Imagem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404" y="0"/>
              <a:ext cx="2018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7" y="214290"/>
              <a:ext cx="911423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m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0"/>
              <a:ext cx="2018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m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6" y="6429396"/>
              <a:ext cx="911423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Imagem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643578"/>
            <a:ext cx="2261428" cy="82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 O RETORNO...?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4366" y="1285860"/>
            <a:ext cx="8229600" cy="478634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b="1" dirty="0"/>
              <a:t>Artístico Cultural:</a:t>
            </a:r>
            <a:endParaRPr lang="pt-BR" dirty="0"/>
          </a:p>
          <a:p>
            <a:pPr algn="just">
              <a:buNone/>
            </a:pPr>
            <a:r>
              <a:rPr lang="pt-BR" dirty="0" smtClean="0"/>
              <a:t>	Divulgação </a:t>
            </a:r>
            <a:r>
              <a:rPr lang="pt-BR" dirty="0"/>
              <a:t>da Cultura local e incentivo à criança e ao adolescente a apodera-se do gosto pela musicalização, assim como formar multiplicadores de conhecimento e aprendizado</a:t>
            </a:r>
            <a:r>
              <a:rPr lang="pt-BR" dirty="0" smtClean="0"/>
              <a:t>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b="1" dirty="0" smtClean="0"/>
              <a:t> </a:t>
            </a:r>
            <a:r>
              <a:rPr lang="pt-BR" b="1" dirty="0"/>
              <a:t>Sociais: </a:t>
            </a:r>
            <a:endParaRPr lang="pt-BR" dirty="0"/>
          </a:p>
          <a:p>
            <a:pPr algn="just">
              <a:buNone/>
            </a:pPr>
            <a:r>
              <a:rPr lang="pt-BR" dirty="0" smtClean="0"/>
              <a:t>	Estímulo </a:t>
            </a:r>
            <a:r>
              <a:rPr lang="pt-BR" dirty="0"/>
              <a:t>à permanência da criança e do adolescente na escola, fortalecimento do convívio familiar e comunitário, redução do consumo de drogas lícitas e ilícitas e </a:t>
            </a:r>
            <a:r>
              <a:rPr lang="pt-BR" dirty="0" smtClean="0"/>
              <a:t>consequentemente </a:t>
            </a:r>
            <a:r>
              <a:rPr lang="pt-BR" dirty="0"/>
              <a:t>diminuição da violência na comunidade.</a:t>
            </a:r>
          </a:p>
          <a:p>
            <a:pPr algn="just">
              <a:buNone/>
            </a:pPr>
            <a:r>
              <a:rPr lang="pt-BR" b="1" dirty="0"/>
              <a:t> </a:t>
            </a:r>
            <a:endParaRPr lang="pt-BR" dirty="0"/>
          </a:p>
          <a:p>
            <a:pPr algn="just"/>
            <a:r>
              <a:rPr lang="pt-BR" b="1" dirty="0" smtClean="0"/>
              <a:t>Econômicos</a:t>
            </a:r>
            <a:r>
              <a:rPr lang="pt-BR" b="1" dirty="0"/>
              <a:t>: </a:t>
            </a:r>
            <a:r>
              <a:rPr lang="pt-BR" dirty="0"/>
              <a:t> </a:t>
            </a:r>
          </a:p>
          <a:p>
            <a:pPr algn="just">
              <a:buNone/>
            </a:pPr>
            <a:r>
              <a:rPr lang="pt-BR" dirty="0" smtClean="0"/>
              <a:t>	Profissionalização </a:t>
            </a:r>
            <a:r>
              <a:rPr lang="pt-BR" dirty="0"/>
              <a:t>de jovens pobres do município, possibilitando a criação de oportunidades de inserção do jovem no mercado de trabalho.  </a:t>
            </a:r>
          </a:p>
          <a:p>
            <a:pPr algn="just"/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29766" y="0"/>
            <a:ext cx="9114235" cy="6858000"/>
            <a:chOff x="29766" y="0"/>
            <a:chExt cx="9114235" cy="6858000"/>
          </a:xfrm>
        </p:grpSpPr>
        <p:pic>
          <p:nvPicPr>
            <p:cNvPr id="5" name="Imagem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404" y="0"/>
              <a:ext cx="2018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7" y="214290"/>
              <a:ext cx="911423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m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0"/>
              <a:ext cx="2018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m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6" y="6429396"/>
              <a:ext cx="911423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Imagem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500702"/>
            <a:ext cx="2261428" cy="97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29766" y="0"/>
            <a:ext cx="9114235" cy="6858000"/>
            <a:chOff x="29766" y="0"/>
            <a:chExt cx="9114235" cy="6858000"/>
          </a:xfrm>
        </p:grpSpPr>
        <p:grpSp>
          <p:nvGrpSpPr>
            <p:cNvPr id="4" name="Grupo 3"/>
            <p:cNvGrpSpPr/>
            <p:nvPr/>
          </p:nvGrpSpPr>
          <p:grpSpPr>
            <a:xfrm>
              <a:off x="29766" y="0"/>
              <a:ext cx="9114235" cy="6858000"/>
              <a:chOff x="29766" y="0"/>
              <a:chExt cx="9114235" cy="6858000"/>
            </a:xfrm>
          </p:grpSpPr>
          <p:pic>
            <p:nvPicPr>
              <p:cNvPr id="5" name="Imagem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715404" y="0"/>
                <a:ext cx="201853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Imagem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767" y="214290"/>
                <a:ext cx="9114234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Imagem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4282" y="0"/>
                <a:ext cx="201853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Imagem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766" y="6429396"/>
                <a:ext cx="9114234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Imagem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388" y="5500702"/>
              <a:ext cx="2261428" cy="97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71538" y="714356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RECONHECIMENTO DE UTILIDADE PÚBLICA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71538" y="2085956"/>
            <a:ext cx="64008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de Lei nº 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10/2010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 de Maio de 2010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 de Reconhecimento de Utilidade Pública Municipal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 nº 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683/2010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 de maio de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9766" y="0"/>
            <a:ext cx="9114235" cy="6858000"/>
            <a:chOff x="29766" y="0"/>
            <a:chExt cx="9114235" cy="6858000"/>
          </a:xfrm>
        </p:grpSpPr>
        <p:grpSp>
          <p:nvGrpSpPr>
            <p:cNvPr id="5" name="Grupo 3"/>
            <p:cNvGrpSpPr/>
            <p:nvPr/>
          </p:nvGrpSpPr>
          <p:grpSpPr>
            <a:xfrm>
              <a:off x="29766" y="0"/>
              <a:ext cx="9114235" cy="6858000"/>
              <a:chOff x="29766" y="0"/>
              <a:chExt cx="9114235" cy="6858000"/>
            </a:xfrm>
          </p:grpSpPr>
          <p:pic>
            <p:nvPicPr>
              <p:cNvPr id="7" name="Imagem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715404" y="0"/>
                <a:ext cx="201853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Imagem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767" y="214290"/>
                <a:ext cx="9114234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Imagem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4282" y="0"/>
                <a:ext cx="201853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Imagem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766" y="6429396"/>
                <a:ext cx="9114234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Imagem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29388" y="5500702"/>
              <a:ext cx="2261428" cy="97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" name="Object 4"/>
          <p:cNvGraphicFramePr>
            <a:graphicFrameLocks noChangeAspect="1"/>
          </p:cNvGraphicFramePr>
          <p:nvPr>
            <p:ph idx="1"/>
          </p:nvPr>
        </p:nvGraphicFramePr>
        <p:xfrm>
          <a:off x="1785918" y="571480"/>
          <a:ext cx="3622556" cy="5715040"/>
        </p:xfrm>
        <a:graphic>
          <a:graphicData uri="http://schemas.openxmlformats.org/presentationml/2006/ole">
            <p:oleObj spid="_x0000_s3074" name="Imagem de bitmap" r:id="rId6" imgW="5191850" imgH="819047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9766" y="0"/>
            <a:ext cx="9114235" cy="6858000"/>
            <a:chOff x="29766" y="0"/>
            <a:chExt cx="9114235" cy="6858000"/>
          </a:xfrm>
        </p:grpSpPr>
        <p:grpSp>
          <p:nvGrpSpPr>
            <p:cNvPr id="10" name="Grupo 3"/>
            <p:cNvGrpSpPr/>
            <p:nvPr/>
          </p:nvGrpSpPr>
          <p:grpSpPr>
            <a:xfrm>
              <a:off x="29766" y="0"/>
              <a:ext cx="9114235" cy="6858000"/>
              <a:chOff x="29766" y="0"/>
              <a:chExt cx="9114235" cy="6858000"/>
            </a:xfrm>
          </p:grpSpPr>
          <p:pic>
            <p:nvPicPr>
              <p:cNvPr id="12" name="Imagem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715404" y="0"/>
                <a:ext cx="201853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Imagem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767" y="214290"/>
                <a:ext cx="9114234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Imagem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4282" y="0"/>
                <a:ext cx="201853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Imagem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766" y="6429396"/>
                <a:ext cx="9114234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Imagem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29388" y="5500702"/>
              <a:ext cx="2261428" cy="97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3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500034" y="1214422"/>
          <a:ext cx="2913063" cy="2171700"/>
        </p:xfrm>
        <a:graphic>
          <a:graphicData uri="http://schemas.openxmlformats.org/presentationml/2006/ole">
            <p:oleObj spid="_x0000_s6150" name="Imagem de bitmap" r:id="rId6" imgW="4866667" imgH="3629532" progId="PBrush">
              <p:embed/>
            </p:oleObj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/>
        </p:nvGraphicFramePr>
        <p:xfrm>
          <a:off x="4214810" y="1142984"/>
          <a:ext cx="2901950" cy="2171700"/>
        </p:xfrm>
        <a:graphic>
          <a:graphicData uri="http://schemas.openxmlformats.org/presentationml/2006/ole">
            <p:oleObj spid="_x0000_s6151" name="Imagem de bitmap" r:id="rId7" imgW="4885714" imgH="3657143" progId="PBrush">
              <p:embed/>
            </p:oleObj>
          </a:graphicData>
        </a:graphic>
      </p:graphicFrame>
      <p:graphicFrame>
        <p:nvGraphicFramePr>
          <p:cNvPr id="25" name="Object 10"/>
          <p:cNvGraphicFramePr>
            <a:graphicFrameLocks noChangeAspect="1"/>
          </p:cNvGraphicFramePr>
          <p:nvPr/>
        </p:nvGraphicFramePr>
        <p:xfrm>
          <a:off x="642910" y="3643314"/>
          <a:ext cx="2895600" cy="2171700"/>
        </p:xfrm>
        <a:graphic>
          <a:graphicData uri="http://schemas.openxmlformats.org/presentationml/2006/ole">
            <p:oleObj spid="_x0000_s6152" name="Imagem de bitmap" r:id="rId8" imgW="4839375" imgH="3629532" progId="PBrush">
              <p:embed/>
            </p:oleObj>
          </a:graphicData>
        </a:graphic>
      </p:graphicFrame>
      <p:graphicFrame>
        <p:nvGraphicFramePr>
          <p:cNvPr id="26" name="Object 13"/>
          <p:cNvGraphicFramePr>
            <a:graphicFrameLocks noChangeAspect="1"/>
          </p:cNvGraphicFramePr>
          <p:nvPr/>
        </p:nvGraphicFramePr>
        <p:xfrm>
          <a:off x="4143372" y="3643314"/>
          <a:ext cx="2071702" cy="1523703"/>
        </p:xfrm>
        <a:graphic>
          <a:graphicData uri="http://schemas.openxmlformats.org/presentationml/2006/ole">
            <p:oleObj spid="_x0000_s6153" name="Imagem de bitmap" r:id="rId9" imgW="4858428" imgH="3572374" progId="PBrush">
              <p:embed/>
            </p:oleObj>
          </a:graphicData>
        </a:graphic>
      </p:graphicFrame>
      <p:sp>
        <p:nvSpPr>
          <p:cNvPr id="27" name="Rectangle 17"/>
          <p:cNvSpPr>
            <a:spLocks noGrp="1" noChangeArrowheads="1"/>
          </p:cNvSpPr>
          <p:nvPr>
            <p:ph type="title" sz="quarter"/>
          </p:nvPr>
        </p:nvSpPr>
        <p:spPr>
          <a:xfrm>
            <a:off x="428596" y="228600"/>
            <a:ext cx="8410604" cy="1219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b="1" dirty="0" smtClean="0"/>
              <a:t>PROJETO MUSICA E PERCUSSÃO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400</Words>
  <Application>Microsoft Office PowerPoint</Application>
  <PresentationFormat>Apresentação na tela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Tema do Office</vt:lpstr>
      <vt:lpstr>Imagem de bitmap</vt:lpstr>
      <vt:lpstr>Slide 1</vt:lpstr>
      <vt:lpstr>Slide 2</vt:lpstr>
      <vt:lpstr>O QUE É O PONTO DE CULTURA?</vt:lpstr>
      <vt:lpstr>O PONTO DE CULTURA “FILHOS DA TERRA” OFERECERÁ QUAIS AÇÕES? </vt:lpstr>
      <vt:lpstr>A IDÉIA SURGE... E O GOVERNO FINANCIA</vt:lpstr>
      <vt:lpstr>E O RETORNO...?</vt:lpstr>
      <vt:lpstr>Slide 7</vt:lpstr>
      <vt:lpstr>Slide 8</vt:lpstr>
      <vt:lpstr>PROJETO MUSICA E PERCUSSÃO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AÇÃO SOCIAL</dc:creator>
  <cp:lastModifiedBy>Usuário</cp:lastModifiedBy>
  <cp:revision>10</cp:revision>
  <dcterms:created xsi:type="dcterms:W3CDTF">2013-08-19T11:22:57Z</dcterms:created>
  <dcterms:modified xsi:type="dcterms:W3CDTF">2018-01-24T19:03:52Z</dcterms:modified>
</cp:coreProperties>
</file>